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66" r:id="rId5"/>
    <p:sldId id="257" r:id="rId6"/>
    <p:sldId id="267" r:id="rId7"/>
    <p:sldId id="271" r:id="rId8"/>
    <p:sldId id="269" r:id="rId9"/>
    <p:sldId id="27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04CE8B-F80A-4097-9DF9-32C696BB4D25}" v="747" dt="2023-10-20T00:06:45.8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28" autoAdjust="0"/>
    <p:restoredTop sz="96236" autoAdjust="0"/>
  </p:normalViewPr>
  <p:slideViewPr>
    <p:cSldViewPr snapToGrid="0">
      <p:cViewPr>
        <p:scale>
          <a:sx n="96" d="100"/>
          <a:sy n="96" d="100"/>
        </p:scale>
        <p:origin x="80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4FF870C-5D9B-4878-9827-A3D8F8D3B4C3}" type="doc">
      <dgm:prSet loTypeId="urn:microsoft.com/office/officeart/2018/2/layout/IconLabel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93252BB-1661-4EF1-B4B4-B609E884D6B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BOOZE ‘R’ US RFP</a:t>
          </a:r>
        </a:p>
      </dgm:t>
    </dgm:pt>
    <dgm:pt modelId="{5A04EF90-0F09-4424-BA8F-063E80337D8E}" type="parTrans" cxnId="{095425F3-197C-4E69-84D5-0C51196EF1C6}">
      <dgm:prSet/>
      <dgm:spPr/>
      <dgm:t>
        <a:bodyPr/>
        <a:lstStyle/>
        <a:p>
          <a:endParaRPr lang="en-US"/>
        </a:p>
      </dgm:t>
    </dgm:pt>
    <dgm:pt modelId="{54292CB0-011E-4706-9294-372AD5816BB9}" type="sibTrans" cxnId="{095425F3-197C-4E69-84D5-0C51196EF1C6}">
      <dgm:prSet/>
      <dgm:spPr/>
      <dgm:t>
        <a:bodyPr/>
        <a:lstStyle/>
        <a:p>
          <a:endParaRPr lang="en-US"/>
        </a:p>
      </dgm:t>
    </dgm:pt>
    <dgm:pt modelId="{1777E161-D0DE-4D31-91FE-E2AD8AAC6AA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ANALYSIS OBJECTIVES</a:t>
          </a:r>
        </a:p>
      </dgm:t>
    </dgm:pt>
    <dgm:pt modelId="{50E45982-4B36-4BD3-ABAD-204FBA61FF0E}" type="parTrans" cxnId="{A341BC0D-6DD3-4979-9832-08DC41068DC6}">
      <dgm:prSet/>
      <dgm:spPr/>
      <dgm:t>
        <a:bodyPr/>
        <a:lstStyle/>
        <a:p>
          <a:endParaRPr lang="en-US"/>
        </a:p>
      </dgm:t>
    </dgm:pt>
    <dgm:pt modelId="{FB489039-8D8A-4FC2-9B37-994383FDE902}" type="sibTrans" cxnId="{A341BC0D-6DD3-4979-9832-08DC41068DC6}">
      <dgm:prSet/>
      <dgm:spPr/>
      <dgm:t>
        <a:bodyPr/>
        <a:lstStyle/>
        <a:p>
          <a:endParaRPr lang="en-US"/>
        </a:p>
      </dgm:t>
    </dgm:pt>
    <dgm:pt modelId="{A0E3938A-38FD-4C6B-BC76-DCF294EE93D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COMMUNICATION</a:t>
          </a:r>
        </a:p>
      </dgm:t>
    </dgm:pt>
    <dgm:pt modelId="{8655D1BC-F152-4DA3-90FE-11A6554E87C9}" type="parTrans" cxnId="{F1960191-6C4D-45E6-A70C-022CDEE00113}">
      <dgm:prSet/>
      <dgm:spPr/>
      <dgm:t>
        <a:bodyPr/>
        <a:lstStyle/>
        <a:p>
          <a:endParaRPr lang="en-US"/>
        </a:p>
      </dgm:t>
    </dgm:pt>
    <dgm:pt modelId="{7DE219E0-15AA-4B4B-9BED-F21993E27992}" type="sibTrans" cxnId="{F1960191-6C4D-45E6-A70C-022CDEE00113}">
      <dgm:prSet/>
      <dgm:spPr/>
      <dgm:t>
        <a:bodyPr/>
        <a:lstStyle/>
        <a:p>
          <a:endParaRPr lang="en-US"/>
        </a:p>
      </dgm:t>
    </dgm:pt>
    <dgm:pt modelId="{DD6D5DD0-A08E-4579-A581-EC68C814B4B7}" type="pres">
      <dgm:prSet presAssocID="{34FF870C-5D9B-4878-9827-A3D8F8D3B4C3}" presName="root" presStyleCnt="0">
        <dgm:presLayoutVars>
          <dgm:dir/>
          <dgm:resizeHandles val="exact"/>
        </dgm:presLayoutVars>
      </dgm:prSet>
      <dgm:spPr/>
    </dgm:pt>
    <dgm:pt modelId="{76CDB4BB-FD29-4FB2-AC90-1A321379346B}" type="pres">
      <dgm:prSet presAssocID="{193252BB-1661-4EF1-B4B4-B609E884D6B5}" presName="compNode" presStyleCnt="0"/>
      <dgm:spPr/>
    </dgm:pt>
    <dgm:pt modelId="{1D6082ED-BFAB-4F65-8E3D-2B190087CA89}" type="pres">
      <dgm:prSet presAssocID="{193252BB-1661-4EF1-B4B4-B609E884D6B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list with solid fill"/>
        </a:ext>
      </dgm:extLst>
    </dgm:pt>
    <dgm:pt modelId="{5050ECA9-FBA6-486D-ABC7-B6B9FE5E8D42}" type="pres">
      <dgm:prSet presAssocID="{193252BB-1661-4EF1-B4B4-B609E884D6B5}" presName="spaceRect" presStyleCnt="0"/>
      <dgm:spPr/>
    </dgm:pt>
    <dgm:pt modelId="{E457BD55-D18D-4A5D-BCDC-9B795634E60C}" type="pres">
      <dgm:prSet presAssocID="{193252BB-1661-4EF1-B4B4-B609E884D6B5}" presName="textRect" presStyleLbl="revTx" presStyleIdx="0" presStyleCnt="3" custScaleX="85294">
        <dgm:presLayoutVars>
          <dgm:chMax val="1"/>
          <dgm:chPref val="1"/>
        </dgm:presLayoutVars>
      </dgm:prSet>
      <dgm:spPr/>
    </dgm:pt>
    <dgm:pt modelId="{BBB21ACE-8A59-4E7F-A1EB-99277BB0A4ED}" type="pres">
      <dgm:prSet presAssocID="{54292CB0-011E-4706-9294-372AD5816BB9}" presName="sibTrans" presStyleCnt="0"/>
      <dgm:spPr/>
    </dgm:pt>
    <dgm:pt modelId="{1D725B66-6C28-4C98-968A-EC3B5ADC01C2}" type="pres">
      <dgm:prSet presAssocID="{1777E161-D0DE-4D31-91FE-E2AD8AAC6AAC}" presName="compNode" presStyleCnt="0"/>
      <dgm:spPr/>
    </dgm:pt>
    <dgm:pt modelId="{E7ACBDA7-E565-414A-AB24-6E6B51DF6310}" type="pres">
      <dgm:prSet presAssocID="{1777E161-D0DE-4D31-91FE-E2AD8AAC6AA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2E5918CE-506F-44F8-9129-C3D44C2A8EF0}" type="pres">
      <dgm:prSet presAssocID="{1777E161-D0DE-4D31-91FE-E2AD8AAC6AAC}" presName="spaceRect" presStyleCnt="0"/>
      <dgm:spPr/>
    </dgm:pt>
    <dgm:pt modelId="{12513B01-3374-439D-B2B2-3F01F009DA58}" type="pres">
      <dgm:prSet presAssocID="{1777E161-D0DE-4D31-91FE-E2AD8AAC6AAC}" presName="textRect" presStyleLbl="revTx" presStyleIdx="1" presStyleCnt="3">
        <dgm:presLayoutVars>
          <dgm:chMax val="1"/>
          <dgm:chPref val="1"/>
        </dgm:presLayoutVars>
      </dgm:prSet>
      <dgm:spPr/>
    </dgm:pt>
    <dgm:pt modelId="{E4014BB6-21B3-45CB-B848-26F5B88FB4D1}" type="pres">
      <dgm:prSet presAssocID="{FB489039-8D8A-4FC2-9B37-994383FDE902}" presName="sibTrans" presStyleCnt="0"/>
      <dgm:spPr/>
    </dgm:pt>
    <dgm:pt modelId="{C42A8A8E-7A20-4E25-8363-92B00123EAA8}" type="pres">
      <dgm:prSet presAssocID="{A0E3938A-38FD-4C6B-BC76-DCF294EE93DC}" presName="compNode" presStyleCnt="0"/>
      <dgm:spPr/>
    </dgm:pt>
    <dgm:pt modelId="{D85FA2C0-1136-45AF-BFDE-3EB3EBA6CCDA}" type="pres">
      <dgm:prSet presAssocID="{A0E3938A-38FD-4C6B-BC76-DCF294EE93D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2D1857BA-3209-4DB8-B359-ECB04A46209C}" type="pres">
      <dgm:prSet presAssocID="{A0E3938A-38FD-4C6B-BC76-DCF294EE93DC}" presName="spaceRect" presStyleCnt="0"/>
      <dgm:spPr/>
    </dgm:pt>
    <dgm:pt modelId="{4B913EF5-1B2B-4C4D-B88E-40F3346D70DA}" type="pres">
      <dgm:prSet presAssocID="{A0E3938A-38FD-4C6B-BC76-DCF294EE93DC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A341BC0D-6DD3-4979-9832-08DC41068DC6}" srcId="{34FF870C-5D9B-4878-9827-A3D8F8D3B4C3}" destId="{1777E161-D0DE-4D31-91FE-E2AD8AAC6AAC}" srcOrd="1" destOrd="0" parTransId="{50E45982-4B36-4BD3-ABAD-204FBA61FF0E}" sibTransId="{FB489039-8D8A-4FC2-9B37-994383FDE902}"/>
    <dgm:cxn modelId="{C72A1C1A-E801-4B7F-AB0C-42F37E992824}" type="presOf" srcId="{A0E3938A-38FD-4C6B-BC76-DCF294EE93DC}" destId="{4B913EF5-1B2B-4C4D-B88E-40F3346D70DA}" srcOrd="0" destOrd="0" presId="urn:microsoft.com/office/officeart/2018/2/layout/IconLabelList"/>
    <dgm:cxn modelId="{CA9A2729-D0C4-49C2-822A-BECC66DB26CD}" type="presOf" srcId="{34FF870C-5D9B-4878-9827-A3D8F8D3B4C3}" destId="{DD6D5DD0-A08E-4579-A581-EC68C814B4B7}" srcOrd="0" destOrd="0" presId="urn:microsoft.com/office/officeart/2018/2/layout/IconLabelList"/>
    <dgm:cxn modelId="{D912E447-C16C-4B4A-8215-130C3A73BBBC}" type="presOf" srcId="{1777E161-D0DE-4D31-91FE-E2AD8AAC6AAC}" destId="{12513B01-3374-439D-B2B2-3F01F009DA58}" srcOrd="0" destOrd="0" presId="urn:microsoft.com/office/officeart/2018/2/layout/IconLabelList"/>
    <dgm:cxn modelId="{F1960191-6C4D-45E6-A70C-022CDEE00113}" srcId="{34FF870C-5D9B-4878-9827-A3D8F8D3B4C3}" destId="{A0E3938A-38FD-4C6B-BC76-DCF294EE93DC}" srcOrd="2" destOrd="0" parTransId="{8655D1BC-F152-4DA3-90FE-11A6554E87C9}" sibTransId="{7DE219E0-15AA-4B4B-9BED-F21993E27992}"/>
    <dgm:cxn modelId="{831E26E6-4120-4C99-9614-A70503621E7F}" type="presOf" srcId="{193252BB-1661-4EF1-B4B4-B609E884D6B5}" destId="{E457BD55-D18D-4A5D-BCDC-9B795634E60C}" srcOrd="0" destOrd="0" presId="urn:microsoft.com/office/officeart/2018/2/layout/IconLabelList"/>
    <dgm:cxn modelId="{095425F3-197C-4E69-84D5-0C51196EF1C6}" srcId="{34FF870C-5D9B-4878-9827-A3D8F8D3B4C3}" destId="{193252BB-1661-4EF1-B4B4-B609E884D6B5}" srcOrd="0" destOrd="0" parTransId="{5A04EF90-0F09-4424-BA8F-063E80337D8E}" sibTransId="{54292CB0-011E-4706-9294-372AD5816BB9}"/>
    <dgm:cxn modelId="{1F2942A6-A53A-4B68-95AA-E5B5BCAF4D0F}" type="presParOf" srcId="{DD6D5DD0-A08E-4579-A581-EC68C814B4B7}" destId="{76CDB4BB-FD29-4FB2-AC90-1A321379346B}" srcOrd="0" destOrd="0" presId="urn:microsoft.com/office/officeart/2018/2/layout/IconLabelList"/>
    <dgm:cxn modelId="{A973C076-4112-4DEC-A88D-CEB5749D1769}" type="presParOf" srcId="{76CDB4BB-FD29-4FB2-AC90-1A321379346B}" destId="{1D6082ED-BFAB-4F65-8E3D-2B190087CA89}" srcOrd="0" destOrd="0" presId="urn:microsoft.com/office/officeart/2018/2/layout/IconLabelList"/>
    <dgm:cxn modelId="{63C559C1-3777-4ACC-8C56-F77E3EF5A526}" type="presParOf" srcId="{76CDB4BB-FD29-4FB2-AC90-1A321379346B}" destId="{5050ECA9-FBA6-486D-ABC7-B6B9FE5E8D42}" srcOrd="1" destOrd="0" presId="urn:microsoft.com/office/officeart/2018/2/layout/IconLabelList"/>
    <dgm:cxn modelId="{1521A9F8-435E-41A0-B1ED-F670F73DC062}" type="presParOf" srcId="{76CDB4BB-FD29-4FB2-AC90-1A321379346B}" destId="{E457BD55-D18D-4A5D-BCDC-9B795634E60C}" srcOrd="2" destOrd="0" presId="urn:microsoft.com/office/officeart/2018/2/layout/IconLabelList"/>
    <dgm:cxn modelId="{FC2B544A-24A0-420E-BB01-9B8EFDB23517}" type="presParOf" srcId="{DD6D5DD0-A08E-4579-A581-EC68C814B4B7}" destId="{BBB21ACE-8A59-4E7F-A1EB-99277BB0A4ED}" srcOrd="1" destOrd="0" presId="urn:microsoft.com/office/officeart/2018/2/layout/IconLabelList"/>
    <dgm:cxn modelId="{02304AAC-8971-4CE7-8CDC-DFBEB1354CDA}" type="presParOf" srcId="{DD6D5DD0-A08E-4579-A581-EC68C814B4B7}" destId="{1D725B66-6C28-4C98-968A-EC3B5ADC01C2}" srcOrd="2" destOrd="0" presId="urn:microsoft.com/office/officeart/2018/2/layout/IconLabelList"/>
    <dgm:cxn modelId="{96CD0BB1-7E82-443F-8DC6-3F276265B953}" type="presParOf" srcId="{1D725B66-6C28-4C98-968A-EC3B5ADC01C2}" destId="{E7ACBDA7-E565-414A-AB24-6E6B51DF6310}" srcOrd="0" destOrd="0" presId="urn:microsoft.com/office/officeart/2018/2/layout/IconLabelList"/>
    <dgm:cxn modelId="{FADE9C27-AD69-4B81-963D-0CDDA8737FC6}" type="presParOf" srcId="{1D725B66-6C28-4C98-968A-EC3B5ADC01C2}" destId="{2E5918CE-506F-44F8-9129-C3D44C2A8EF0}" srcOrd="1" destOrd="0" presId="urn:microsoft.com/office/officeart/2018/2/layout/IconLabelList"/>
    <dgm:cxn modelId="{ED4CA3B2-F403-4F59-9735-05944FFE583D}" type="presParOf" srcId="{1D725B66-6C28-4C98-968A-EC3B5ADC01C2}" destId="{12513B01-3374-439D-B2B2-3F01F009DA58}" srcOrd="2" destOrd="0" presId="urn:microsoft.com/office/officeart/2018/2/layout/IconLabelList"/>
    <dgm:cxn modelId="{F6C6A436-7112-45F5-8C7A-77466E8B23E7}" type="presParOf" srcId="{DD6D5DD0-A08E-4579-A581-EC68C814B4B7}" destId="{E4014BB6-21B3-45CB-B848-26F5B88FB4D1}" srcOrd="3" destOrd="0" presId="urn:microsoft.com/office/officeart/2018/2/layout/IconLabelList"/>
    <dgm:cxn modelId="{6F3D7C11-D8A9-4661-A1E3-7176910759B4}" type="presParOf" srcId="{DD6D5DD0-A08E-4579-A581-EC68C814B4B7}" destId="{C42A8A8E-7A20-4E25-8363-92B00123EAA8}" srcOrd="4" destOrd="0" presId="urn:microsoft.com/office/officeart/2018/2/layout/IconLabelList"/>
    <dgm:cxn modelId="{56F7C3EA-E211-498A-9CD6-AA1D4BBD95BD}" type="presParOf" srcId="{C42A8A8E-7A20-4E25-8363-92B00123EAA8}" destId="{D85FA2C0-1136-45AF-BFDE-3EB3EBA6CCDA}" srcOrd="0" destOrd="0" presId="urn:microsoft.com/office/officeart/2018/2/layout/IconLabelList"/>
    <dgm:cxn modelId="{61B24ED9-A4C7-4B1B-AC31-FDA5994380B5}" type="presParOf" srcId="{C42A8A8E-7A20-4E25-8363-92B00123EAA8}" destId="{2D1857BA-3209-4DB8-B359-ECB04A46209C}" srcOrd="1" destOrd="0" presId="urn:microsoft.com/office/officeart/2018/2/layout/IconLabelList"/>
    <dgm:cxn modelId="{5019C96D-AA06-4E2E-98F8-5F371EFE51F0}" type="presParOf" srcId="{C42A8A8E-7A20-4E25-8363-92B00123EAA8}" destId="{4B913EF5-1B2B-4C4D-B88E-40F3346D70D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CC2F6B-DAEF-4681-B85F-CC46C33A9540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BEBE1D5-6D48-4180-90F3-C1D5DEEFD440}">
      <dgm:prSet/>
      <dgm:spPr/>
      <dgm:t>
        <a:bodyPr/>
        <a:lstStyle/>
        <a:p>
          <a:r>
            <a:rPr lang="en-US" dirty="0"/>
            <a:t>IOWA LIQUOR SALES API</a:t>
          </a:r>
        </a:p>
      </dgm:t>
    </dgm:pt>
    <dgm:pt modelId="{7691F7F5-9A78-4078-BC58-8725DD48C94B}" type="parTrans" cxnId="{CCA2E245-CDDF-4BA0-968D-4E2B21784776}">
      <dgm:prSet/>
      <dgm:spPr/>
      <dgm:t>
        <a:bodyPr/>
        <a:lstStyle/>
        <a:p>
          <a:endParaRPr lang="en-US"/>
        </a:p>
      </dgm:t>
    </dgm:pt>
    <dgm:pt modelId="{86EE2351-C869-4FC6-900D-103C4E335860}" type="sibTrans" cxnId="{CCA2E245-CDDF-4BA0-968D-4E2B21784776}">
      <dgm:prSet/>
      <dgm:spPr/>
      <dgm:t>
        <a:bodyPr/>
        <a:lstStyle/>
        <a:p>
          <a:endParaRPr lang="en-US"/>
        </a:p>
      </dgm:t>
    </dgm:pt>
    <dgm:pt modelId="{570DBECF-C96A-414D-92FA-BC861F97206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i="1" baseline="0" dirty="0"/>
            <a:t>CASE STUDY: CASEY’S GENERAL STORE, 2017-2020</a:t>
          </a:r>
          <a:endParaRPr lang="en-US" dirty="0"/>
        </a:p>
      </dgm:t>
    </dgm:pt>
    <dgm:pt modelId="{867A6C7B-A351-4580-B559-B2B297792A64}" type="parTrans" cxnId="{4C49C14B-93D2-4C94-8149-E2DBF81D2F7A}">
      <dgm:prSet/>
      <dgm:spPr/>
      <dgm:t>
        <a:bodyPr/>
        <a:lstStyle/>
        <a:p>
          <a:endParaRPr lang="en-US"/>
        </a:p>
      </dgm:t>
    </dgm:pt>
    <dgm:pt modelId="{EB3A8878-0A0B-4722-93CD-B1BCCF660030}" type="sibTrans" cxnId="{4C49C14B-93D2-4C94-8149-E2DBF81D2F7A}">
      <dgm:prSet/>
      <dgm:spPr/>
      <dgm:t>
        <a:bodyPr/>
        <a:lstStyle/>
        <a:p>
          <a:endParaRPr lang="en-US"/>
        </a:p>
      </dgm:t>
    </dgm:pt>
    <dgm:pt modelId="{46C49D2D-1D01-4566-AB41-6CF616268BC3}">
      <dgm:prSet/>
      <dgm:spPr/>
      <dgm:t>
        <a:bodyPr/>
        <a:lstStyle/>
        <a:p>
          <a:r>
            <a:rPr lang="en-US" dirty="0"/>
            <a:t>LIQUOR TYPE, SIZE, COST, TIME PERIOD</a:t>
          </a:r>
        </a:p>
      </dgm:t>
    </dgm:pt>
    <dgm:pt modelId="{E087D8E1-0CFF-440E-85AB-B87299767660}" type="parTrans" cxnId="{9C4DF5F1-397C-4F4E-B5C2-8144EFEE8E80}">
      <dgm:prSet/>
      <dgm:spPr/>
      <dgm:t>
        <a:bodyPr/>
        <a:lstStyle/>
        <a:p>
          <a:endParaRPr lang="en-US"/>
        </a:p>
      </dgm:t>
    </dgm:pt>
    <dgm:pt modelId="{F5EB6BFC-DDD6-4ADE-9841-0C5BDBAC352E}" type="sibTrans" cxnId="{9C4DF5F1-397C-4F4E-B5C2-8144EFEE8E80}">
      <dgm:prSet/>
      <dgm:spPr/>
      <dgm:t>
        <a:bodyPr/>
        <a:lstStyle/>
        <a:p>
          <a:endParaRPr lang="en-US"/>
        </a:p>
      </dgm:t>
    </dgm:pt>
    <dgm:pt modelId="{44B5A05A-5B87-4DF8-BF4A-EB0E848BE0A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i="1" baseline="0" dirty="0"/>
            <a:t>IDENTIFYING POSSIBLE SALES FACTORS</a:t>
          </a:r>
          <a:endParaRPr lang="en-US" dirty="0"/>
        </a:p>
      </dgm:t>
    </dgm:pt>
    <dgm:pt modelId="{1FB3BEE3-7265-4C90-A5FE-AFCC78610CDB}" type="parTrans" cxnId="{D233EEBE-C847-4FF2-9DD8-01FD6BB17FCA}">
      <dgm:prSet/>
      <dgm:spPr/>
      <dgm:t>
        <a:bodyPr/>
        <a:lstStyle/>
        <a:p>
          <a:endParaRPr lang="en-US"/>
        </a:p>
      </dgm:t>
    </dgm:pt>
    <dgm:pt modelId="{83911A9F-21D4-4163-BDA1-07A601B5C5A2}" type="sibTrans" cxnId="{D233EEBE-C847-4FF2-9DD8-01FD6BB17FCA}">
      <dgm:prSet/>
      <dgm:spPr/>
      <dgm:t>
        <a:bodyPr/>
        <a:lstStyle/>
        <a:p>
          <a:endParaRPr lang="en-US"/>
        </a:p>
      </dgm:t>
    </dgm:pt>
    <dgm:pt modelId="{D8F68D24-CC25-4456-9E15-A941C4DCBEA4}">
      <dgm:prSet/>
      <dgm:spPr/>
      <dgm:t>
        <a:bodyPr/>
        <a:lstStyle/>
        <a:p>
          <a:r>
            <a:rPr lang="en-US" baseline="0" dirty="0"/>
            <a:t>FEATURE ENGINEERING</a:t>
          </a:r>
          <a:endParaRPr lang="en-US" dirty="0"/>
        </a:p>
      </dgm:t>
    </dgm:pt>
    <dgm:pt modelId="{A814A769-5F1C-4799-B06D-8493C7749435}" type="parTrans" cxnId="{0671ABD5-5091-4221-9631-A8B99021414C}">
      <dgm:prSet/>
      <dgm:spPr/>
      <dgm:t>
        <a:bodyPr/>
        <a:lstStyle/>
        <a:p>
          <a:endParaRPr lang="en-US"/>
        </a:p>
      </dgm:t>
    </dgm:pt>
    <dgm:pt modelId="{DF59EDCD-B62C-4A58-BDD1-840E853A44DC}" type="sibTrans" cxnId="{0671ABD5-5091-4221-9631-A8B99021414C}">
      <dgm:prSet/>
      <dgm:spPr/>
      <dgm:t>
        <a:bodyPr/>
        <a:lstStyle/>
        <a:p>
          <a:endParaRPr lang="en-US"/>
        </a:p>
      </dgm:t>
    </dgm:pt>
    <dgm:pt modelId="{979C0507-78F1-4EA0-B28E-ABF58627D81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i="1" baseline="0" dirty="0"/>
            <a:t>ANALYTICAL METHODS AND CUSTOM FACTORS</a:t>
          </a:r>
          <a:endParaRPr lang="en-US" dirty="0"/>
        </a:p>
      </dgm:t>
    </dgm:pt>
    <dgm:pt modelId="{AFB5E098-7559-498E-80D5-673F3954BEFF}" type="parTrans" cxnId="{63496198-4B1D-4856-B32A-5F354CBF78E3}">
      <dgm:prSet/>
      <dgm:spPr/>
      <dgm:t>
        <a:bodyPr/>
        <a:lstStyle/>
        <a:p>
          <a:endParaRPr lang="en-US"/>
        </a:p>
      </dgm:t>
    </dgm:pt>
    <dgm:pt modelId="{233ECBAD-C89E-4AE5-94A1-9980D74FC0E8}" type="sibTrans" cxnId="{63496198-4B1D-4856-B32A-5F354CBF78E3}">
      <dgm:prSet/>
      <dgm:spPr/>
      <dgm:t>
        <a:bodyPr/>
        <a:lstStyle/>
        <a:p>
          <a:endParaRPr lang="en-US"/>
        </a:p>
      </dgm:t>
    </dgm:pt>
    <dgm:pt modelId="{79D31A68-66E1-48A1-B1C0-675DD19218E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i="1" dirty="0"/>
            <a:t>ESTIMATE SALES WITH STORE PURCHASES</a:t>
          </a:r>
        </a:p>
      </dgm:t>
    </dgm:pt>
    <dgm:pt modelId="{6CD71D0A-776D-4523-85F9-6F99809F5447}" type="parTrans" cxnId="{A2C941E3-C833-4BB8-A531-AAEA7CD87C45}">
      <dgm:prSet/>
      <dgm:spPr/>
      <dgm:t>
        <a:bodyPr/>
        <a:lstStyle/>
        <a:p>
          <a:endParaRPr lang="en-US"/>
        </a:p>
      </dgm:t>
    </dgm:pt>
    <dgm:pt modelId="{67B0126A-2DB0-4597-8824-CC852F4A2FAE}" type="sibTrans" cxnId="{A2C941E3-C833-4BB8-A531-AAEA7CD87C45}">
      <dgm:prSet/>
      <dgm:spPr/>
      <dgm:t>
        <a:bodyPr/>
        <a:lstStyle/>
        <a:p>
          <a:endParaRPr lang="en-US"/>
        </a:p>
      </dgm:t>
    </dgm:pt>
    <dgm:pt modelId="{99C5260A-2F3D-49A1-9FEC-CC53FFC28DF3}" type="pres">
      <dgm:prSet presAssocID="{CACC2F6B-DAEF-4681-B85F-CC46C33A9540}" presName="linear" presStyleCnt="0">
        <dgm:presLayoutVars>
          <dgm:dir/>
          <dgm:animLvl val="lvl"/>
          <dgm:resizeHandles val="exact"/>
        </dgm:presLayoutVars>
      </dgm:prSet>
      <dgm:spPr/>
    </dgm:pt>
    <dgm:pt modelId="{B7123988-2C83-4E90-9B97-7158DA10AD86}" type="pres">
      <dgm:prSet presAssocID="{8BEBE1D5-6D48-4180-90F3-C1D5DEEFD440}" presName="parentLin" presStyleCnt="0"/>
      <dgm:spPr/>
    </dgm:pt>
    <dgm:pt modelId="{5EF5C251-FFBA-4DAF-B7B6-3A04A100188E}" type="pres">
      <dgm:prSet presAssocID="{8BEBE1D5-6D48-4180-90F3-C1D5DEEFD440}" presName="parentLeftMargin" presStyleLbl="node1" presStyleIdx="0" presStyleCnt="3"/>
      <dgm:spPr/>
    </dgm:pt>
    <dgm:pt modelId="{BA1AE752-B7A8-462F-B1AC-A4F1DE0D13DB}" type="pres">
      <dgm:prSet presAssocID="{8BEBE1D5-6D48-4180-90F3-C1D5DEEFD440}" presName="parentText" presStyleLbl="node1" presStyleIdx="0" presStyleCnt="3" custScaleX="122114">
        <dgm:presLayoutVars>
          <dgm:chMax val="0"/>
          <dgm:bulletEnabled val="1"/>
        </dgm:presLayoutVars>
      </dgm:prSet>
      <dgm:spPr/>
    </dgm:pt>
    <dgm:pt modelId="{CD7D1249-C46E-4EA8-880D-AB0EDDC0F008}" type="pres">
      <dgm:prSet presAssocID="{8BEBE1D5-6D48-4180-90F3-C1D5DEEFD440}" presName="negativeSpace" presStyleCnt="0"/>
      <dgm:spPr/>
    </dgm:pt>
    <dgm:pt modelId="{43BAF755-79CE-4B6A-B082-3D94D0DFF638}" type="pres">
      <dgm:prSet presAssocID="{8BEBE1D5-6D48-4180-90F3-C1D5DEEFD440}" presName="childText" presStyleLbl="conFgAcc1" presStyleIdx="0" presStyleCnt="3">
        <dgm:presLayoutVars>
          <dgm:bulletEnabled val="1"/>
        </dgm:presLayoutVars>
      </dgm:prSet>
      <dgm:spPr/>
    </dgm:pt>
    <dgm:pt modelId="{AC8A174C-CA21-4FA4-8063-8B248E95EA6D}" type="pres">
      <dgm:prSet presAssocID="{86EE2351-C869-4FC6-900D-103C4E335860}" presName="spaceBetweenRectangles" presStyleCnt="0"/>
      <dgm:spPr/>
    </dgm:pt>
    <dgm:pt modelId="{9137E749-EC36-4578-A4D6-95AFBC2C4AF6}" type="pres">
      <dgm:prSet presAssocID="{46C49D2D-1D01-4566-AB41-6CF616268BC3}" presName="parentLin" presStyleCnt="0"/>
      <dgm:spPr/>
    </dgm:pt>
    <dgm:pt modelId="{9FED216F-4BD4-472E-9FE1-F5D3B9003F7E}" type="pres">
      <dgm:prSet presAssocID="{46C49D2D-1D01-4566-AB41-6CF616268BC3}" presName="parentLeftMargin" presStyleLbl="node1" presStyleIdx="0" presStyleCnt="3"/>
      <dgm:spPr/>
    </dgm:pt>
    <dgm:pt modelId="{826557D8-F55C-4590-A57E-7EDC2AF4C8CB}" type="pres">
      <dgm:prSet presAssocID="{46C49D2D-1D01-4566-AB41-6CF616268BC3}" presName="parentText" presStyleLbl="node1" presStyleIdx="1" presStyleCnt="3" custScaleX="122114">
        <dgm:presLayoutVars>
          <dgm:chMax val="0"/>
          <dgm:bulletEnabled val="1"/>
        </dgm:presLayoutVars>
      </dgm:prSet>
      <dgm:spPr/>
    </dgm:pt>
    <dgm:pt modelId="{AB50C64A-1C7E-4AE7-A2DF-808EF8B92B07}" type="pres">
      <dgm:prSet presAssocID="{46C49D2D-1D01-4566-AB41-6CF616268BC3}" presName="negativeSpace" presStyleCnt="0"/>
      <dgm:spPr/>
    </dgm:pt>
    <dgm:pt modelId="{94C10119-02A7-4687-8E9E-C03FADE88E80}" type="pres">
      <dgm:prSet presAssocID="{46C49D2D-1D01-4566-AB41-6CF616268BC3}" presName="childText" presStyleLbl="conFgAcc1" presStyleIdx="1" presStyleCnt="3">
        <dgm:presLayoutVars>
          <dgm:bulletEnabled val="1"/>
        </dgm:presLayoutVars>
      </dgm:prSet>
      <dgm:spPr/>
    </dgm:pt>
    <dgm:pt modelId="{53723475-4501-423A-8CC0-DD1CEB6E179F}" type="pres">
      <dgm:prSet presAssocID="{F5EB6BFC-DDD6-4ADE-9841-0C5BDBAC352E}" presName="spaceBetweenRectangles" presStyleCnt="0"/>
      <dgm:spPr/>
    </dgm:pt>
    <dgm:pt modelId="{5976BEA8-FA63-4317-9CD6-5F30C586EFD5}" type="pres">
      <dgm:prSet presAssocID="{D8F68D24-CC25-4456-9E15-A941C4DCBEA4}" presName="parentLin" presStyleCnt="0"/>
      <dgm:spPr/>
    </dgm:pt>
    <dgm:pt modelId="{C201C695-9BA9-43AB-80B7-876200C801BB}" type="pres">
      <dgm:prSet presAssocID="{D8F68D24-CC25-4456-9E15-A941C4DCBEA4}" presName="parentLeftMargin" presStyleLbl="node1" presStyleIdx="1" presStyleCnt="3"/>
      <dgm:spPr/>
    </dgm:pt>
    <dgm:pt modelId="{A1F8FCA4-04E2-4D11-B1AE-1D67917E6B4F}" type="pres">
      <dgm:prSet presAssocID="{D8F68D24-CC25-4456-9E15-A941C4DCBEA4}" presName="parentText" presStyleLbl="node1" presStyleIdx="2" presStyleCnt="3" custScaleX="122114">
        <dgm:presLayoutVars>
          <dgm:chMax val="0"/>
          <dgm:bulletEnabled val="1"/>
        </dgm:presLayoutVars>
      </dgm:prSet>
      <dgm:spPr/>
    </dgm:pt>
    <dgm:pt modelId="{78034E43-0173-432C-9391-A2BBC05035DE}" type="pres">
      <dgm:prSet presAssocID="{D8F68D24-CC25-4456-9E15-A941C4DCBEA4}" presName="negativeSpace" presStyleCnt="0"/>
      <dgm:spPr/>
    </dgm:pt>
    <dgm:pt modelId="{3D7C6135-5880-42F0-99B7-D88237DBD1F2}" type="pres">
      <dgm:prSet presAssocID="{D8F68D24-CC25-4456-9E15-A941C4DCBEA4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12DD0B0F-A537-4C37-A558-EF116C432955}" type="presOf" srcId="{D8F68D24-CC25-4456-9E15-A941C4DCBEA4}" destId="{C201C695-9BA9-43AB-80B7-876200C801BB}" srcOrd="0" destOrd="0" presId="urn:microsoft.com/office/officeart/2005/8/layout/list1"/>
    <dgm:cxn modelId="{E044EE2A-C680-4703-90FE-B22096716853}" type="presOf" srcId="{44B5A05A-5B87-4DF8-BF4A-EB0E848BE0AE}" destId="{94C10119-02A7-4687-8E9E-C03FADE88E80}" srcOrd="0" destOrd="0" presId="urn:microsoft.com/office/officeart/2005/8/layout/list1"/>
    <dgm:cxn modelId="{E580E660-D054-4AD6-B189-0E3D22EE51E8}" type="presOf" srcId="{79D31A68-66E1-48A1-B1C0-675DD19218EB}" destId="{43BAF755-79CE-4B6A-B082-3D94D0DFF638}" srcOrd="0" destOrd="1" presId="urn:microsoft.com/office/officeart/2005/8/layout/list1"/>
    <dgm:cxn modelId="{5ED76264-2691-4303-B3DD-C986AA639E85}" type="presOf" srcId="{46C49D2D-1D01-4566-AB41-6CF616268BC3}" destId="{826557D8-F55C-4590-A57E-7EDC2AF4C8CB}" srcOrd="1" destOrd="0" presId="urn:microsoft.com/office/officeart/2005/8/layout/list1"/>
    <dgm:cxn modelId="{CCA2E245-CDDF-4BA0-968D-4E2B21784776}" srcId="{CACC2F6B-DAEF-4681-B85F-CC46C33A9540}" destId="{8BEBE1D5-6D48-4180-90F3-C1D5DEEFD440}" srcOrd="0" destOrd="0" parTransId="{7691F7F5-9A78-4078-BC58-8725DD48C94B}" sibTransId="{86EE2351-C869-4FC6-900D-103C4E335860}"/>
    <dgm:cxn modelId="{F7E6D76A-B824-4466-855E-90BEDBC98EB9}" type="presOf" srcId="{D8F68D24-CC25-4456-9E15-A941C4DCBEA4}" destId="{A1F8FCA4-04E2-4D11-B1AE-1D67917E6B4F}" srcOrd="1" destOrd="0" presId="urn:microsoft.com/office/officeart/2005/8/layout/list1"/>
    <dgm:cxn modelId="{4C49C14B-93D2-4C94-8149-E2DBF81D2F7A}" srcId="{8BEBE1D5-6D48-4180-90F3-C1D5DEEFD440}" destId="{570DBECF-C96A-414D-92FA-BC861F972068}" srcOrd="0" destOrd="0" parTransId="{867A6C7B-A351-4580-B559-B2B297792A64}" sibTransId="{EB3A8878-0A0B-4722-93CD-B1BCCF660030}"/>
    <dgm:cxn modelId="{63496198-4B1D-4856-B32A-5F354CBF78E3}" srcId="{D8F68D24-CC25-4456-9E15-A941C4DCBEA4}" destId="{979C0507-78F1-4EA0-B28E-ABF58627D81F}" srcOrd="0" destOrd="0" parTransId="{AFB5E098-7559-498E-80D5-673F3954BEFF}" sibTransId="{233ECBAD-C89E-4AE5-94A1-9980D74FC0E8}"/>
    <dgm:cxn modelId="{615124B2-AD73-4BB5-BC03-FF08057AFD24}" type="presOf" srcId="{8BEBE1D5-6D48-4180-90F3-C1D5DEEFD440}" destId="{5EF5C251-FFBA-4DAF-B7B6-3A04A100188E}" srcOrd="0" destOrd="0" presId="urn:microsoft.com/office/officeart/2005/8/layout/list1"/>
    <dgm:cxn modelId="{7DEEA7B6-96EE-480A-A22C-FC668EFE4BFA}" type="presOf" srcId="{570DBECF-C96A-414D-92FA-BC861F972068}" destId="{43BAF755-79CE-4B6A-B082-3D94D0DFF638}" srcOrd="0" destOrd="0" presId="urn:microsoft.com/office/officeart/2005/8/layout/list1"/>
    <dgm:cxn modelId="{352575BC-55A2-4509-BA26-7F9408020778}" type="presOf" srcId="{46C49D2D-1D01-4566-AB41-6CF616268BC3}" destId="{9FED216F-4BD4-472E-9FE1-F5D3B9003F7E}" srcOrd="0" destOrd="0" presId="urn:microsoft.com/office/officeart/2005/8/layout/list1"/>
    <dgm:cxn modelId="{D233EEBE-C847-4FF2-9DD8-01FD6BB17FCA}" srcId="{46C49D2D-1D01-4566-AB41-6CF616268BC3}" destId="{44B5A05A-5B87-4DF8-BF4A-EB0E848BE0AE}" srcOrd="0" destOrd="0" parTransId="{1FB3BEE3-7265-4C90-A5FE-AFCC78610CDB}" sibTransId="{83911A9F-21D4-4163-BDA1-07A601B5C5A2}"/>
    <dgm:cxn modelId="{631119C6-E4A7-407B-8C40-25FE23F9816F}" type="presOf" srcId="{8BEBE1D5-6D48-4180-90F3-C1D5DEEFD440}" destId="{BA1AE752-B7A8-462F-B1AC-A4F1DE0D13DB}" srcOrd="1" destOrd="0" presId="urn:microsoft.com/office/officeart/2005/8/layout/list1"/>
    <dgm:cxn modelId="{6B0065C7-A8A7-41C4-8136-C50A140334AC}" type="presOf" srcId="{979C0507-78F1-4EA0-B28E-ABF58627D81F}" destId="{3D7C6135-5880-42F0-99B7-D88237DBD1F2}" srcOrd="0" destOrd="0" presId="urn:microsoft.com/office/officeart/2005/8/layout/list1"/>
    <dgm:cxn modelId="{0671ABD5-5091-4221-9631-A8B99021414C}" srcId="{CACC2F6B-DAEF-4681-B85F-CC46C33A9540}" destId="{D8F68D24-CC25-4456-9E15-A941C4DCBEA4}" srcOrd="2" destOrd="0" parTransId="{A814A769-5F1C-4799-B06D-8493C7749435}" sibTransId="{DF59EDCD-B62C-4A58-BDD1-840E853A44DC}"/>
    <dgm:cxn modelId="{A2C941E3-C833-4BB8-A531-AAEA7CD87C45}" srcId="{8BEBE1D5-6D48-4180-90F3-C1D5DEEFD440}" destId="{79D31A68-66E1-48A1-B1C0-675DD19218EB}" srcOrd="1" destOrd="0" parTransId="{6CD71D0A-776D-4523-85F9-6F99809F5447}" sibTransId="{67B0126A-2DB0-4597-8824-CC852F4A2FAE}"/>
    <dgm:cxn modelId="{016C94F1-EE9F-42AE-A653-290DE9FE98BF}" type="presOf" srcId="{CACC2F6B-DAEF-4681-B85F-CC46C33A9540}" destId="{99C5260A-2F3D-49A1-9FEC-CC53FFC28DF3}" srcOrd="0" destOrd="0" presId="urn:microsoft.com/office/officeart/2005/8/layout/list1"/>
    <dgm:cxn modelId="{9C4DF5F1-397C-4F4E-B5C2-8144EFEE8E80}" srcId="{CACC2F6B-DAEF-4681-B85F-CC46C33A9540}" destId="{46C49D2D-1D01-4566-AB41-6CF616268BC3}" srcOrd="1" destOrd="0" parTransId="{E087D8E1-0CFF-440E-85AB-B87299767660}" sibTransId="{F5EB6BFC-DDD6-4ADE-9841-0C5BDBAC352E}"/>
    <dgm:cxn modelId="{82501026-E67D-4970-9E5E-E6D30DBEC348}" type="presParOf" srcId="{99C5260A-2F3D-49A1-9FEC-CC53FFC28DF3}" destId="{B7123988-2C83-4E90-9B97-7158DA10AD86}" srcOrd="0" destOrd="0" presId="urn:microsoft.com/office/officeart/2005/8/layout/list1"/>
    <dgm:cxn modelId="{70736A5C-BBE9-4C87-AE50-4702C5A4A887}" type="presParOf" srcId="{B7123988-2C83-4E90-9B97-7158DA10AD86}" destId="{5EF5C251-FFBA-4DAF-B7B6-3A04A100188E}" srcOrd="0" destOrd="0" presId="urn:microsoft.com/office/officeart/2005/8/layout/list1"/>
    <dgm:cxn modelId="{BA52A9E4-5AD1-455B-8BDB-B0CED5593076}" type="presParOf" srcId="{B7123988-2C83-4E90-9B97-7158DA10AD86}" destId="{BA1AE752-B7A8-462F-B1AC-A4F1DE0D13DB}" srcOrd="1" destOrd="0" presId="urn:microsoft.com/office/officeart/2005/8/layout/list1"/>
    <dgm:cxn modelId="{88AE758B-B2BF-4C9D-BA9A-BC700A105294}" type="presParOf" srcId="{99C5260A-2F3D-49A1-9FEC-CC53FFC28DF3}" destId="{CD7D1249-C46E-4EA8-880D-AB0EDDC0F008}" srcOrd="1" destOrd="0" presId="urn:microsoft.com/office/officeart/2005/8/layout/list1"/>
    <dgm:cxn modelId="{D9266EB8-AEAD-4254-94BC-2E70C1D9D937}" type="presParOf" srcId="{99C5260A-2F3D-49A1-9FEC-CC53FFC28DF3}" destId="{43BAF755-79CE-4B6A-B082-3D94D0DFF638}" srcOrd="2" destOrd="0" presId="urn:microsoft.com/office/officeart/2005/8/layout/list1"/>
    <dgm:cxn modelId="{FA5786D6-5777-4402-B85B-2CE520E17F9B}" type="presParOf" srcId="{99C5260A-2F3D-49A1-9FEC-CC53FFC28DF3}" destId="{AC8A174C-CA21-4FA4-8063-8B248E95EA6D}" srcOrd="3" destOrd="0" presId="urn:microsoft.com/office/officeart/2005/8/layout/list1"/>
    <dgm:cxn modelId="{E7C9CDB1-9B89-4D2F-A8C8-258A485F3697}" type="presParOf" srcId="{99C5260A-2F3D-49A1-9FEC-CC53FFC28DF3}" destId="{9137E749-EC36-4578-A4D6-95AFBC2C4AF6}" srcOrd="4" destOrd="0" presId="urn:microsoft.com/office/officeart/2005/8/layout/list1"/>
    <dgm:cxn modelId="{43B9A828-617A-4829-BF5D-9080BF5C136E}" type="presParOf" srcId="{9137E749-EC36-4578-A4D6-95AFBC2C4AF6}" destId="{9FED216F-4BD4-472E-9FE1-F5D3B9003F7E}" srcOrd="0" destOrd="0" presId="urn:microsoft.com/office/officeart/2005/8/layout/list1"/>
    <dgm:cxn modelId="{DDE65176-65E2-44C5-B08C-CDA77C455C00}" type="presParOf" srcId="{9137E749-EC36-4578-A4D6-95AFBC2C4AF6}" destId="{826557D8-F55C-4590-A57E-7EDC2AF4C8CB}" srcOrd="1" destOrd="0" presId="urn:microsoft.com/office/officeart/2005/8/layout/list1"/>
    <dgm:cxn modelId="{CDD8B702-59A1-486B-A3B4-AF96B02842D4}" type="presParOf" srcId="{99C5260A-2F3D-49A1-9FEC-CC53FFC28DF3}" destId="{AB50C64A-1C7E-4AE7-A2DF-808EF8B92B07}" srcOrd="5" destOrd="0" presId="urn:microsoft.com/office/officeart/2005/8/layout/list1"/>
    <dgm:cxn modelId="{94C3C2F2-72B3-4DE2-AD98-779FA8F0687E}" type="presParOf" srcId="{99C5260A-2F3D-49A1-9FEC-CC53FFC28DF3}" destId="{94C10119-02A7-4687-8E9E-C03FADE88E80}" srcOrd="6" destOrd="0" presId="urn:microsoft.com/office/officeart/2005/8/layout/list1"/>
    <dgm:cxn modelId="{0ADBDB52-0182-4C86-9AA5-79CD4080DEAE}" type="presParOf" srcId="{99C5260A-2F3D-49A1-9FEC-CC53FFC28DF3}" destId="{53723475-4501-423A-8CC0-DD1CEB6E179F}" srcOrd="7" destOrd="0" presId="urn:microsoft.com/office/officeart/2005/8/layout/list1"/>
    <dgm:cxn modelId="{03FB6768-DF0A-467D-996D-4D8D7296B415}" type="presParOf" srcId="{99C5260A-2F3D-49A1-9FEC-CC53FFC28DF3}" destId="{5976BEA8-FA63-4317-9CD6-5F30C586EFD5}" srcOrd="8" destOrd="0" presId="urn:microsoft.com/office/officeart/2005/8/layout/list1"/>
    <dgm:cxn modelId="{36538431-9F84-4EF4-AE10-3E4DE7289A70}" type="presParOf" srcId="{5976BEA8-FA63-4317-9CD6-5F30C586EFD5}" destId="{C201C695-9BA9-43AB-80B7-876200C801BB}" srcOrd="0" destOrd="0" presId="urn:microsoft.com/office/officeart/2005/8/layout/list1"/>
    <dgm:cxn modelId="{7C76F67D-331D-4CC2-9DB7-56A5FACB8AE2}" type="presParOf" srcId="{5976BEA8-FA63-4317-9CD6-5F30C586EFD5}" destId="{A1F8FCA4-04E2-4D11-B1AE-1D67917E6B4F}" srcOrd="1" destOrd="0" presId="urn:microsoft.com/office/officeart/2005/8/layout/list1"/>
    <dgm:cxn modelId="{161FFA82-9961-48B2-8DCE-A72F9B50AB2D}" type="presParOf" srcId="{99C5260A-2F3D-49A1-9FEC-CC53FFC28DF3}" destId="{78034E43-0173-432C-9391-A2BBC05035DE}" srcOrd="9" destOrd="0" presId="urn:microsoft.com/office/officeart/2005/8/layout/list1"/>
    <dgm:cxn modelId="{82BF867C-3EC0-41C0-9252-1173B0B27BEB}" type="presParOf" srcId="{99C5260A-2F3D-49A1-9FEC-CC53FFC28DF3}" destId="{3D7C6135-5880-42F0-99B7-D88237DBD1F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6082ED-BFAB-4F65-8E3D-2B190087CA89}">
      <dsp:nvSpPr>
        <dsp:cNvPr id="0" name=""/>
        <dsp:cNvSpPr/>
      </dsp:nvSpPr>
      <dsp:spPr>
        <a:xfrm>
          <a:off x="915389" y="632537"/>
          <a:ext cx="1248817" cy="12488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57BD55-D18D-4A5D-BCDC-9B795634E60C}">
      <dsp:nvSpPr>
        <dsp:cNvPr id="0" name=""/>
        <dsp:cNvSpPr/>
      </dsp:nvSpPr>
      <dsp:spPr>
        <a:xfrm>
          <a:off x="326271" y="2228862"/>
          <a:ext cx="201894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BOOZE ‘R’ US RFP</a:t>
          </a:r>
        </a:p>
      </dsp:txBody>
      <dsp:txXfrm>
        <a:off x="326271" y="2228862"/>
        <a:ext cx="2018940" cy="720000"/>
      </dsp:txXfrm>
    </dsp:sp>
    <dsp:sp modelId="{E7ACBDA7-E565-414A-AB24-6E6B51DF6310}">
      <dsp:nvSpPr>
        <dsp:cNvPr id="0" name=""/>
        <dsp:cNvSpPr/>
      </dsp:nvSpPr>
      <dsp:spPr>
        <a:xfrm>
          <a:off x="4176191" y="632537"/>
          <a:ext cx="1248817" cy="124881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513B01-3374-439D-B2B2-3F01F009DA58}">
      <dsp:nvSpPr>
        <dsp:cNvPr id="0" name=""/>
        <dsp:cNvSpPr/>
      </dsp:nvSpPr>
      <dsp:spPr>
        <a:xfrm>
          <a:off x="3413024" y="2228862"/>
          <a:ext cx="27751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ANALYSIS OBJECTIVES</a:t>
          </a:r>
        </a:p>
      </dsp:txBody>
      <dsp:txXfrm>
        <a:off x="3413024" y="2228862"/>
        <a:ext cx="2775150" cy="720000"/>
      </dsp:txXfrm>
    </dsp:sp>
    <dsp:sp modelId="{D85FA2C0-1136-45AF-BFDE-3EB3EBA6CCDA}">
      <dsp:nvSpPr>
        <dsp:cNvPr id="0" name=""/>
        <dsp:cNvSpPr/>
      </dsp:nvSpPr>
      <dsp:spPr>
        <a:xfrm>
          <a:off x="7436992" y="632537"/>
          <a:ext cx="1248817" cy="124881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913EF5-1B2B-4C4D-B88E-40F3346D70DA}">
      <dsp:nvSpPr>
        <dsp:cNvPr id="0" name=""/>
        <dsp:cNvSpPr/>
      </dsp:nvSpPr>
      <dsp:spPr>
        <a:xfrm>
          <a:off x="6673826" y="2228862"/>
          <a:ext cx="27751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DATA COMMUNICATION</a:t>
          </a:r>
        </a:p>
      </dsp:txBody>
      <dsp:txXfrm>
        <a:off x="6673826" y="2228862"/>
        <a:ext cx="27751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BAF755-79CE-4B6A-B082-3D94D0DFF638}">
      <dsp:nvSpPr>
        <dsp:cNvPr id="0" name=""/>
        <dsp:cNvSpPr/>
      </dsp:nvSpPr>
      <dsp:spPr>
        <a:xfrm>
          <a:off x="0" y="584685"/>
          <a:ext cx="6506304" cy="162854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458216" rIns="504961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i="1" kern="1200" baseline="0" dirty="0"/>
            <a:t>CASE STUDY: CASEY’S GENERAL STORE, 2017-2020</a:t>
          </a:r>
          <a:endParaRPr lang="en-US" sz="2200" kern="1200" dirty="0"/>
        </a:p>
        <a:p>
          <a:pPr marL="228600" lvl="1" indent="-228600" algn="l" defTabSz="9779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i="1" kern="1200" dirty="0"/>
            <a:t>ESTIMATE SALES WITH STORE PURCHASES</a:t>
          </a:r>
        </a:p>
      </dsp:txBody>
      <dsp:txXfrm>
        <a:off x="0" y="584685"/>
        <a:ext cx="6506304" cy="1628549"/>
      </dsp:txXfrm>
    </dsp:sp>
    <dsp:sp modelId="{BA1AE752-B7A8-462F-B1AC-A4F1DE0D13DB}">
      <dsp:nvSpPr>
        <dsp:cNvPr id="0" name=""/>
        <dsp:cNvSpPr/>
      </dsp:nvSpPr>
      <dsp:spPr>
        <a:xfrm>
          <a:off x="325315" y="259964"/>
          <a:ext cx="5561575" cy="649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IOWA LIQUOR SALES API</a:t>
          </a:r>
        </a:p>
      </dsp:txBody>
      <dsp:txXfrm>
        <a:off x="357018" y="291667"/>
        <a:ext cx="5498169" cy="586034"/>
      </dsp:txXfrm>
    </dsp:sp>
    <dsp:sp modelId="{94C10119-02A7-4687-8E9E-C03FADE88E80}">
      <dsp:nvSpPr>
        <dsp:cNvPr id="0" name=""/>
        <dsp:cNvSpPr/>
      </dsp:nvSpPr>
      <dsp:spPr>
        <a:xfrm>
          <a:off x="0" y="2656755"/>
          <a:ext cx="6506304" cy="93555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458216" rIns="504961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i="1" kern="1200" baseline="0" dirty="0"/>
            <a:t>IDENTIFYING POSSIBLE SALES FACTORS</a:t>
          </a:r>
          <a:endParaRPr lang="en-US" sz="2200" kern="1200" dirty="0"/>
        </a:p>
      </dsp:txBody>
      <dsp:txXfrm>
        <a:off x="0" y="2656755"/>
        <a:ext cx="6506304" cy="935550"/>
      </dsp:txXfrm>
    </dsp:sp>
    <dsp:sp modelId="{826557D8-F55C-4590-A57E-7EDC2AF4C8CB}">
      <dsp:nvSpPr>
        <dsp:cNvPr id="0" name=""/>
        <dsp:cNvSpPr/>
      </dsp:nvSpPr>
      <dsp:spPr>
        <a:xfrm>
          <a:off x="325315" y="2332035"/>
          <a:ext cx="5561575" cy="649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LIQUOR TYPE, SIZE, COST, TIME PERIOD</a:t>
          </a:r>
        </a:p>
      </dsp:txBody>
      <dsp:txXfrm>
        <a:off x="357018" y="2363738"/>
        <a:ext cx="5498169" cy="586034"/>
      </dsp:txXfrm>
    </dsp:sp>
    <dsp:sp modelId="{3D7C6135-5880-42F0-99B7-D88237DBD1F2}">
      <dsp:nvSpPr>
        <dsp:cNvPr id="0" name=""/>
        <dsp:cNvSpPr/>
      </dsp:nvSpPr>
      <dsp:spPr>
        <a:xfrm>
          <a:off x="0" y="4035825"/>
          <a:ext cx="6506304" cy="128204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4961" tIns="458216" rIns="504961" bIns="156464" numCol="1" spcCol="1270" anchor="t" anchorCtr="0">
          <a:noAutofit/>
        </a:bodyPr>
        <a:lstStyle/>
        <a:p>
          <a:pPr marL="228600" lvl="1" indent="-228600" algn="l" defTabSz="9779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i="1" kern="1200" baseline="0" dirty="0"/>
            <a:t>ANALYTICAL METHODS AND CUSTOM FACTORS</a:t>
          </a:r>
          <a:endParaRPr lang="en-US" sz="2200" kern="1200" dirty="0"/>
        </a:p>
      </dsp:txBody>
      <dsp:txXfrm>
        <a:off x="0" y="4035825"/>
        <a:ext cx="6506304" cy="1282049"/>
      </dsp:txXfrm>
    </dsp:sp>
    <dsp:sp modelId="{A1F8FCA4-04E2-4D11-B1AE-1D67917E6B4F}">
      <dsp:nvSpPr>
        <dsp:cNvPr id="0" name=""/>
        <dsp:cNvSpPr/>
      </dsp:nvSpPr>
      <dsp:spPr>
        <a:xfrm>
          <a:off x="325315" y="3711105"/>
          <a:ext cx="5561575" cy="64944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146" tIns="0" rIns="172146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baseline="0" dirty="0"/>
            <a:t>FEATURE ENGINEERING</a:t>
          </a:r>
          <a:endParaRPr lang="en-US" sz="2200" kern="1200" dirty="0"/>
        </a:p>
      </dsp:txBody>
      <dsp:txXfrm>
        <a:off x="357018" y="3742808"/>
        <a:ext cx="5498169" cy="5860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10/19/2023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 – Martin – 45sec</a:t>
            </a:r>
          </a:p>
          <a:p>
            <a:r>
              <a:rPr lang="en-US" dirty="0"/>
              <a:t>Project Scope – Matteo – 45sec</a:t>
            </a:r>
          </a:p>
          <a:p>
            <a:r>
              <a:rPr lang="en-US" dirty="0"/>
              <a:t>Model Fitting – Eric – 45sec</a:t>
            </a:r>
          </a:p>
          <a:p>
            <a:r>
              <a:rPr lang="en-US" dirty="0"/>
              <a:t>Key Findings – Martin – 30sec</a:t>
            </a:r>
          </a:p>
          <a:p>
            <a:r>
              <a:rPr lang="en-US" dirty="0"/>
              <a:t>Conclusion – Matteo – 15-30sec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30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CACACA"/>
                </a:solidFill>
                <a:effectLst/>
                <a:latin typeface="Average"/>
              </a:rPr>
              <a:t>Booze ‘R’ Us requested a model that can predict future sales for growth purposes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CACACA"/>
                </a:solidFill>
                <a:effectLst/>
                <a:latin typeface="Average"/>
              </a:rPr>
              <a:t>Analysis objectives: We propose a linear regression model as it is a simple yet powerful statistical model for understanding relationships. We want to produce a model that predicts future sales accurately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CACACA"/>
                </a:solidFill>
                <a:effectLst/>
                <a:latin typeface="Average"/>
              </a:rPr>
              <a:t>Data Communication: Using a business case study, we’ve produced a model that balances prediction and providing granular insights into what drives sales growth. The following is an example of what our modeling program.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458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CACACA"/>
                </a:solidFill>
                <a:effectLst/>
                <a:latin typeface="Average"/>
              </a:rPr>
              <a:t>We got our data from API and singled out “Casey’s General Store” 2017-2020 as it matches Booze ‘R’ Us business model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CACACA"/>
                </a:solidFill>
                <a:effectLst/>
                <a:latin typeface="Average"/>
              </a:rPr>
              <a:t>We looked at variables: </a:t>
            </a:r>
            <a:r>
              <a:rPr lang="en-US" sz="1200" b="0" i="0" u="none" strike="noStrike" dirty="0">
                <a:solidFill>
                  <a:srgbClr val="0000FF"/>
                </a:solidFill>
                <a:effectLst/>
                <a:latin typeface="Courier New" panose="02070309020205020404" pitchFamily="49" charset="0"/>
              </a:rPr>
              <a:t>-</a:t>
            </a:r>
            <a:r>
              <a:rPr lang="en-US" sz="1200" b="0" i="0" u="none" strike="noStrike" dirty="0">
                <a:solidFill>
                  <a:srgbClr val="CACACA"/>
                </a:solidFill>
                <a:effectLst/>
                <a:latin typeface="Average"/>
              </a:rPr>
              <a:t>Month, Year, Full Packs Sold, Single Bottles Sold, Bottle Size Category, Bottle Price Category, Alcohol Category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CACACA"/>
                </a:solidFill>
                <a:effectLst/>
                <a:latin typeface="Average"/>
              </a:rPr>
              <a:t>Feature Engineering: We will categorize liquors into small and large sizes. Similarly, we will categorize the sale price per bottle into three categories: cheap, average price, and expensive. Also, categorizing each alcohol into specific categories: Vodka, Tequila, and etc.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b="0" i="0" u="none" strike="noStrike" dirty="0">
                <a:solidFill>
                  <a:srgbClr val="CACACA"/>
                </a:solidFill>
                <a:effectLst/>
                <a:latin typeface="Average"/>
              </a:rPr>
              <a:t>We aggregated the data so each observation is identified by a month, year, and store front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192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CACACA"/>
                </a:solidFill>
                <a:effectLst/>
                <a:latin typeface="Average"/>
              </a:rPr>
              <a:t>Model Choice: Linear regression model with penalization term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CACACA"/>
                </a:solidFill>
                <a:effectLst/>
                <a:latin typeface="Average"/>
              </a:rPr>
              <a:t>Combinations of variables regarding period and volume of bottles sold by size, cost, and  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CACACA"/>
                </a:solidFill>
                <a:effectLst/>
                <a:latin typeface="Average"/>
              </a:rPr>
              <a:t>To evaluate our models we used a rigorous validation process that generates multiple versions of the same model and averages their score.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37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CACACA"/>
                </a:solidFill>
                <a:effectLst/>
                <a:latin typeface="Average"/>
              </a:rPr>
              <a:t>- Omitted sale volume (such as bottles sold</a:t>
            </a: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CACACA"/>
                </a:solidFill>
                <a:effectLst/>
                <a:latin typeface="Average"/>
              </a:rPr>
              <a:t>Sale Growth Drivers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E0E0E0"/>
                </a:solidFill>
                <a:effectLst/>
                <a:latin typeface="Average"/>
              </a:rPr>
              <a:t>- Number of expensive, mid price 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E0E0E0"/>
                </a:solidFill>
                <a:effectLst/>
                <a:latin typeface="Average"/>
              </a:rPr>
              <a:t>- Number of small bottles sold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E0E0E0"/>
                </a:solidFill>
                <a:effectLst/>
                <a:latin typeface="Average"/>
              </a:rPr>
              <a:t>- Other alcohol bottles (Exotic not your typical), Vodka, Whiskey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9E9E9E"/>
                </a:solidFill>
                <a:effectLst/>
                <a:latin typeface="Average"/>
              </a:rPr>
              <a:t>Sale Growth Obstacles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1200"/>
              </a:spcAft>
            </a:pPr>
            <a:r>
              <a:rPr lang="en-US" sz="1800" b="0" i="0" u="none" strike="noStrike" dirty="0">
                <a:solidFill>
                  <a:srgbClr val="E0E0E0"/>
                </a:solidFill>
                <a:effectLst/>
                <a:latin typeface="Average"/>
              </a:rPr>
              <a:t>- Cheap bottles sold</a:t>
            </a:r>
            <a:endParaRPr lang="en-US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E0E0E0"/>
                </a:solidFill>
                <a:effectLst/>
                <a:latin typeface="Average"/>
              </a:rPr>
              <a:t>And based on that model results we will see if you guys should expand your operations or not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942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CACACA"/>
                </a:solidFill>
                <a:effectLst/>
                <a:latin typeface="Average"/>
              </a:rPr>
              <a:t>We have developed a predictive model that has exceptional predictive power and provides valuable insights into the precise drivers of sales growth.</a:t>
            </a:r>
          </a:p>
          <a:p>
            <a:r>
              <a:rPr lang="en-US" sz="1800" b="0" i="0" u="none" strike="noStrike" dirty="0">
                <a:solidFill>
                  <a:srgbClr val="CACACA"/>
                </a:solidFill>
                <a:effectLst/>
                <a:latin typeface="Average"/>
              </a:rPr>
              <a:t>We created this for Casey’s and we can create this for Booze R 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834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10/19/2023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9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 fontScale="90000"/>
          </a:bodyPr>
          <a:lstStyle/>
          <a:p>
            <a:r>
              <a:rPr lang="en-US" sz="6000" dirty="0">
                <a:solidFill>
                  <a:schemeClr val="bg2"/>
                </a:solidFill>
              </a:rPr>
              <a:t>Predicting Future Sales</a:t>
            </a:r>
            <a:br>
              <a:rPr lang="en-US" sz="4400" dirty="0">
                <a:solidFill>
                  <a:schemeClr val="bg2"/>
                </a:solidFill>
              </a:rPr>
            </a:br>
            <a:r>
              <a:rPr lang="en-US" sz="3200" dirty="0">
                <a:solidFill>
                  <a:schemeClr val="bg2"/>
                </a:solidFill>
              </a:rPr>
              <a:t>demystifying the qualities that drive </a:t>
            </a:r>
            <a:br>
              <a:rPr lang="en-US" sz="3200" dirty="0">
                <a:solidFill>
                  <a:schemeClr val="bg2"/>
                </a:solidFill>
              </a:rPr>
            </a:br>
            <a:r>
              <a:rPr lang="en-US" sz="3200" dirty="0">
                <a:solidFill>
                  <a:schemeClr val="bg2"/>
                </a:solidFill>
              </a:rPr>
              <a:t>booze ‘R’ US’s liquor sales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000" dirty="0">
                <a:solidFill>
                  <a:schemeClr val="bg2"/>
                </a:solidFill>
              </a:rPr>
              <a:t>Martin Hsu, Andrew Kerr, Erik Luu, Matteo Shafer, and Isabella McCarty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</p:txBody>
      </p:sp>
      <p:graphicFrame>
        <p:nvGraphicFramePr>
          <p:cNvPr id="5" name="Content Placeholder 2" descr="icon SmartArt graphic placeholder">
            <a:extLst>
              <a:ext uri="{FF2B5EF4-FFF2-40B4-BE49-F238E27FC236}">
                <a16:creationId xmlns:a16="http://schemas.microsoft.com/office/drawing/2014/main" id="{E04C5C5B-F932-40FC-AD54-EE8AB0C58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7632612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4E3421-9BAD-4EC4-98E7-5C4C84D16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966" y="639704"/>
            <a:ext cx="3912242" cy="5577840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dirty="0"/>
              <a:t>PROJECT SCOPE</a:t>
            </a:r>
            <a:br>
              <a:rPr lang="en-US" dirty="0"/>
            </a:br>
            <a:r>
              <a:rPr lang="en-US" sz="3200" dirty="0"/>
              <a:t>  -DATA COLLECTION-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10F83B7-BB58-535C-1CCA-87A64486ED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6401182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13858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C76506-8CD0-0D76-7547-E412A0733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 dirty="0"/>
              <a:t>PROJECT SCOPE</a:t>
            </a:r>
            <a:br>
              <a:rPr lang="en-US" sz="2800" dirty="0"/>
            </a:br>
            <a:r>
              <a:rPr lang="en-US" sz="2800" dirty="0"/>
              <a:t>-MODEL FITTING-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B31784-F4AF-13F1-F56F-97A0DF461E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286000"/>
            <a:ext cx="3053039" cy="3931920"/>
          </a:xfrm>
        </p:spPr>
        <p:txBody>
          <a:bodyPr>
            <a:normAutofit/>
          </a:bodyPr>
          <a:lstStyle/>
          <a:p>
            <a:r>
              <a:rPr lang="en-US" sz="1600" dirty="0"/>
              <a:t>MODEL CHOICE: </a:t>
            </a:r>
            <a:br>
              <a:rPr lang="en-US" sz="1600" dirty="0"/>
            </a:br>
            <a:r>
              <a:rPr lang="en-US" sz="1600" b="1" dirty="0"/>
              <a:t>LINEAR REGRESSION </a:t>
            </a:r>
            <a:r>
              <a:rPr lang="en-US" sz="1600" dirty="0"/>
              <a:t>MODEL WITH </a:t>
            </a:r>
            <a:r>
              <a:rPr lang="en-US" sz="1600" b="1" dirty="0"/>
              <a:t>PENALIZATION</a:t>
            </a:r>
            <a:r>
              <a:rPr lang="en-US" sz="1600" dirty="0"/>
              <a:t> TERM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VARIOUS COMBINATIONS OF FEATURES (</a:t>
            </a:r>
            <a:r>
              <a:rPr lang="en-US" sz="1600" b="1" dirty="0"/>
              <a:t>PERIOD, SALE VOLUME, SIZE, COST, LIQUOR TYPE</a:t>
            </a:r>
            <a:r>
              <a:rPr lang="en-US" sz="1600" dirty="0"/>
              <a:t>)</a:t>
            </a:r>
            <a:br>
              <a:rPr lang="en-US" sz="1600" dirty="0"/>
            </a:br>
            <a:endParaRPr lang="en-US" sz="1600" dirty="0"/>
          </a:p>
          <a:p>
            <a:r>
              <a:rPr lang="en-US" sz="1600" dirty="0"/>
              <a:t>RIGOROUS VALIDATION PROCESS BY GENERATING AND TESTING MANY VERSIONS OF SAME MODELS</a:t>
            </a:r>
          </a:p>
          <a:p>
            <a:endParaRPr lang="en-US" sz="1600" dirty="0"/>
          </a:p>
        </p:txBody>
      </p:sp>
      <p:sp>
        <p:nvSpPr>
          <p:cNvPr id="10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23E5433-B2AE-183A-22A6-CFB02D7FAC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769524"/>
              </p:ext>
            </p:extLst>
          </p:nvPr>
        </p:nvGraphicFramePr>
        <p:xfrm>
          <a:off x="900872" y="1570382"/>
          <a:ext cx="6300961" cy="3525080"/>
        </p:xfrm>
        <a:graphic>
          <a:graphicData uri="http://schemas.openxmlformats.org/drawingml/2006/table">
            <a:tbl>
              <a:tblPr/>
              <a:tblGrid>
                <a:gridCol w="1853735">
                  <a:extLst>
                    <a:ext uri="{9D8B030D-6E8A-4147-A177-3AD203B41FA5}">
                      <a16:colId xmlns:a16="http://schemas.microsoft.com/office/drawing/2014/main" val="1256247492"/>
                    </a:ext>
                  </a:extLst>
                </a:gridCol>
                <a:gridCol w="4447226">
                  <a:extLst>
                    <a:ext uri="{9D8B030D-6E8A-4147-A177-3AD203B41FA5}">
                      <a16:colId xmlns:a16="http://schemas.microsoft.com/office/drawing/2014/main" val="3217686435"/>
                    </a:ext>
                  </a:extLst>
                </a:gridCol>
              </a:tblGrid>
              <a:tr h="1330926">
                <a:tc>
                  <a:txBody>
                    <a:bodyPr/>
                    <a:lstStyle/>
                    <a:p>
                      <a:pPr algn="ctr" fontAlgn="auto"/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​</a:t>
                      </a:r>
                    </a:p>
                    <a:p>
                      <a:pPr algn="ctr" fontAlgn="base"/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MODEL RANKING​</a:t>
                      </a:r>
                      <a:endParaRPr lang="en-US" sz="3200" b="1" i="0" dirty="0">
                        <a:solidFill>
                          <a:srgbClr val="FFFFFF"/>
                        </a:solidFill>
                        <a:effectLst/>
                      </a:endParaRPr>
                    </a:p>
                    <a:p>
                      <a:pPr algn="ctr" fontAlgn="base"/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​</a:t>
                      </a:r>
                      <a:endParaRPr lang="en-US" sz="3200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61221" marR="61221" marT="30610" marB="3061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auto"/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​</a:t>
                      </a:r>
                    </a:p>
                    <a:p>
                      <a:pPr algn="ctr" fontAlgn="base"/>
                      <a:r>
                        <a:rPr lang="en-US" sz="2000" b="1" i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FEATURES IN MODEL​</a:t>
                      </a:r>
                      <a:endParaRPr lang="en-US" sz="3200" b="1" i="0" dirty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61221" marR="61221" marT="30610" marB="3061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24017827"/>
                  </a:ext>
                </a:extLst>
              </a:tr>
              <a:tr h="697281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1​</a:t>
                      </a:r>
                      <a:endParaRPr lang="en-US" sz="32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21" marR="61221" marT="30610" marB="3061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MONTH, BOTTLE</a:t>
                      </a:r>
                      <a:r>
                        <a:rPr lang="en-US" sz="2000" b="0" i="0" baseline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 SIZE, BOTTLE COST, LIQUOR TYPE</a:t>
                      </a:r>
                      <a:endParaRPr lang="en-US" sz="32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21" marR="61221" marT="30610" marB="3061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8489175"/>
                  </a:ext>
                </a:extLst>
              </a:tr>
              <a:tr h="697281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2​</a:t>
                      </a:r>
                      <a:endParaRPr lang="en-US" sz="32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21" marR="61221" marT="30610" marB="3061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YEAR, BOTTLE</a:t>
                      </a:r>
                      <a:r>
                        <a:rPr lang="en-US" sz="2000" b="0" i="0" baseline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S SIZE, BOTTLE COST, LIQUOR TYPE</a:t>
                      </a:r>
                      <a:endParaRPr lang="en-US" sz="32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21" marR="61221" marT="30610" marB="3061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83828569"/>
                  </a:ext>
                </a:extLst>
              </a:tr>
              <a:tr h="799592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3​</a:t>
                      </a:r>
                      <a:endParaRPr lang="en-US" sz="32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21" marR="61221" marT="30610" marB="3061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000" b="0" i="0" dirty="0">
                          <a:solidFill>
                            <a:srgbClr val="000000"/>
                          </a:solidFill>
                          <a:effectLst/>
                          <a:latin typeface="Franklin Gothic Book" panose="020B0503020102020204" pitchFamily="34" charset="0"/>
                        </a:rPr>
                        <a:t>BOTTLE SIZE, BOTTLE COST, LIQUOR TYPE</a:t>
                      </a:r>
                      <a:endParaRPr lang="en-US" sz="32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21" marR="61221" marT="30610" marB="3061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544300"/>
                  </a:ext>
                </a:extLst>
              </a:tr>
            </a:tbl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61C846FA-75DA-5B90-0EEF-DFDDAFBE8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33913" y="2286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441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F5679-F7CF-C18B-EEAD-C6A23ECCF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2052" y="675577"/>
            <a:ext cx="5127172" cy="8304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cap="all" dirty="0"/>
              <a:t>KEY FINDINGS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67E2D8A-19BE-48A0-889C-CCAC02348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6F6EB83D-CEA1-9208-90CB-189F65590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2052" y="1617187"/>
            <a:ext cx="6539948" cy="43511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DETAIL</a:t>
            </a:r>
            <a:r>
              <a:rPr lang="en-US" sz="2400" dirty="0"/>
              <a:t>-ORIENTED, </a:t>
            </a:r>
            <a:r>
              <a:rPr lang="en-US" sz="2400" b="1" dirty="0"/>
              <a:t>INFO</a:t>
            </a:r>
            <a:r>
              <a:rPr lang="en-US" sz="2400" dirty="0"/>
              <a:t>-DENSE APPROACH</a:t>
            </a:r>
          </a:p>
          <a:p>
            <a:r>
              <a:rPr lang="en-US" sz="2400" b="1" dirty="0"/>
              <a:t>SEASONALITY </a:t>
            </a:r>
            <a:r>
              <a:rPr lang="en-US" sz="2400" b="1" i="1" dirty="0"/>
              <a:t>- </a:t>
            </a:r>
            <a:r>
              <a:rPr lang="en-US" sz="2400" i="1" dirty="0"/>
              <a:t>MONTH</a:t>
            </a:r>
            <a:endParaRPr lang="en-US" sz="2400" b="1" i="1" dirty="0"/>
          </a:p>
          <a:p>
            <a:r>
              <a:rPr lang="en-US" sz="2400" b="1" dirty="0"/>
              <a:t>VALUE DRIVERS</a:t>
            </a:r>
          </a:p>
          <a:p>
            <a:pPr lvl="1"/>
            <a:r>
              <a:rPr lang="en-US" sz="2400" dirty="0"/>
              <a:t>MIDPRICE ($25-$50), EXPENSIVE (&gt;$50)</a:t>
            </a:r>
          </a:p>
          <a:p>
            <a:pPr lvl="1"/>
            <a:r>
              <a:rPr lang="en-US" sz="2400" dirty="0"/>
              <a:t>SMALL BOTTLES (&lt;750mL)</a:t>
            </a:r>
          </a:p>
          <a:p>
            <a:pPr lvl="1"/>
            <a:r>
              <a:rPr lang="en-US" sz="2400" dirty="0"/>
              <a:t>VODKA, WHISKEY, OTHER</a:t>
            </a:r>
          </a:p>
          <a:p>
            <a:r>
              <a:rPr lang="en-US" sz="2400" b="1" dirty="0"/>
              <a:t>GROWTH OBSTACLES</a:t>
            </a:r>
          </a:p>
          <a:p>
            <a:pPr lvl="1"/>
            <a:r>
              <a:rPr lang="en-US" sz="2400" dirty="0"/>
              <a:t>CHEAP LIQUOR (&lt;$25)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7A0BFE4-9EF2-69FC-301A-CA1B565E8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978" y="1090819"/>
            <a:ext cx="4490791" cy="4676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1059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FCCB2453-D719-BCEB-1EBF-09AEE7E927CF}"/>
              </a:ext>
            </a:extLst>
          </p:cNvPr>
          <p:cNvSpPr txBox="1">
            <a:spLocks/>
          </p:cNvSpPr>
          <p:nvPr/>
        </p:nvSpPr>
        <p:spPr>
          <a:xfrm>
            <a:off x="4737652" y="573818"/>
            <a:ext cx="7209183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spcBef>
                <a:spcPts val="0"/>
              </a:spcBef>
              <a:buNone/>
            </a:pPr>
            <a:r>
              <a:rPr lang="en-US" sz="1600" dirty="0"/>
              <a:t>COMPARISON: CAS</a:t>
            </a:r>
            <a:r>
              <a:rPr lang="en-US" sz="1600" b="1" dirty="0"/>
              <a:t>EY’S GENERAL STORE </a:t>
            </a:r>
            <a:r>
              <a:rPr lang="en-US" sz="1600" dirty="0"/>
              <a:t>2017-2020, </a:t>
            </a:r>
          </a:p>
          <a:p>
            <a:pPr marL="0" indent="0" algn="r">
              <a:spcBef>
                <a:spcPts val="0"/>
              </a:spcBef>
              <a:buNone/>
            </a:pPr>
            <a:r>
              <a:rPr lang="en-US" sz="1600" b="1" dirty="0"/>
              <a:t>AVERAGE MONTHLY SALES PER STOREFRONT</a:t>
            </a:r>
            <a:r>
              <a:rPr lang="en-US" sz="1600" dirty="0"/>
              <a:t> (PREDICTED VS. OBSERVED)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F5A20B8-CBF3-EBA5-0BF5-AA0CC5288704}"/>
              </a:ext>
            </a:extLst>
          </p:cNvPr>
          <p:cNvSpPr txBox="1">
            <a:spLocks/>
          </p:cNvSpPr>
          <p:nvPr/>
        </p:nvSpPr>
        <p:spPr>
          <a:xfrm>
            <a:off x="950815" y="5004007"/>
            <a:ext cx="5268177" cy="10862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all" dirty="0"/>
              <a:t>FINAL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1A8D09A-7FEB-7C51-8BC4-5F9417F7A40B}"/>
              </a:ext>
            </a:extLst>
          </p:cNvPr>
          <p:cNvSpPr txBox="1">
            <a:spLocks/>
          </p:cNvSpPr>
          <p:nvPr/>
        </p:nvSpPr>
        <p:spPr>
          <a:xfrm>
            <a:off x="950815" y="6090244"/>
            <a:ext cx="5268177" cy="5318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2000"/>
              </a:lnSpc>
              <a:spcBef>
                <a:spcPts val="0"/>
              </a:spcBef>
              <a:spcAft>
                <a:spcPts val="600"/>
              </a:spcAft>
              <a:buFont typeface="Franklin Gothic Book" panose="020B0503020102020204" pitchFamily="34" charset="0"/>
              <a:buNone/>
            </a:pPr>
            <a:r>
              <a:rPr lang="en-US" sz="1400" dirty="0"/>
              <a:t>ROBUST SALES PREDICTIONS, VALUABLE GROWTH INSIGHTS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F91C5D8-1B43-3052-30ED-88C2BE6D3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0" y="1249363"/>
            <a:ext cx="11463130" cy="4097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382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AD496D80E21B43A48737B0EDA3D9E2" ma:contentTypeVersion="9" ma:contentTypeDescription="Create a new document." ma:contentTypeScope="" ma:versionID="56df6f8e01f035c157732abbde9d08a6">
  <xsd:schema xmlns:xsd="http://www.w3.org/2001/XMLSchema" xmlns:xs="http://www.w3.org/2001/XMLSchema" xmlns:p="http://schemas.microsoft.com/office/2006/metadata/properties" xmlns:ns3="d9fd9521-615e-4da0-9e64-f7cecb865546" xmlns:ns4="f804f824-c7b1-49d6-bf58-3dc438302dca" targetNamespace="http://schemas.microsoft.com/office/2006/metadata/properties" ma:root="true" ma:fieldsID="a71ef618ebc6d7e6cff783b2f46a028e" ns3:_="" ns4:_="">
    <xsd:import namespace="d9fd9521-615e-4da0-9e64-f7cecb865546"/>
    <xsd:import namespace="f804f824-c7b1-49d6-bf58-3dc438302dc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fd9521-615e-4da0-9e64-f7cecb86554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4f824-c7b1-49d6-bf58-3dc438302dc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d9fd9521-615e-4da0-9e64-f7cecb865546" xsi:nil="true"/>
    <_activity xmlns="d9fd9521-615e-4da0-9e64-f7cecb865546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95E6AFF-103B-423D-98EC-2175A38A75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9fd9521-615e-4da0-9e64-f7cecb865546"/>
    <ds:schemaRef ds:uri="f804f824-c7b1-49d6-bf58-3dc438302dc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www.w3.org/XML/1998/namespace"/>
    <ds:schemaRef ds:uri="http://purl.org/dc/terms/"/>
    <ds:schemaRef ds:uri="d9fd9521-615e-4da0-9e64-f7cecb865546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f804f824-c7b1-49d6-bf58-3dc438302dca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249</TotalTime>
  <Words>636</Words>
  <Application>Microsoft Office PowerPoint</Application>
  <PresentationFormat>Widescreen</PresentationFormat>
  <Paragraphs>76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Average</vt:lpstr>
      <vt:lpstr>Arial</vt:lpstr>
      <vt:lpstr>Calibri</vt:lpstr>
      <vt:lpstr>Courier New</vt:lpstr>
      <vt:lpstr>Franklin Gothic Book</vt:lpstr>
      <vt:lpstr>Times New Roman</vt:lpstr>
      <vt:lpstr>Crop</vt:lpstr>
      <vt:lpstr>Predicting Future Sales demystifying the qualities that drive  booze ‘R’ US’s liquor sales</vt:lpstr>
      <vt:lpstr>INTRODUCTION</vt:lpstr>
      <vt:lpstr>PROJECT SCOPE   -DATA COLLECTION-</vt:lpstr>
      <vt:lpstr>PROJECT SCOPE -MODEL FITTING- </vt:lpstr>
      <vt:lpstr>KEY FINDINGS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Unveiling Insights Analyzing Factors Influencing Alcohol Purchases in Iowa for DEAD</dc:title>
  <dc:creator>Isabella McCarty</dc:creator>
  <cp:lastModifiedBy>Martin YT Hsu</cp:lastModifiedBy>
  <cp:revision>6</cp:revision>
  <dcterms:created xsi:type="dcterms:W3CDTF">2023-10-19T20:56:33Z</dcterms:created>
  <dcterms:modified xsi:type="dcterms:W3CDTF">2023-10-20T01:35:09Z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0x010100A2AD496D80E21B43A48737B0EDA3D9E2</vt:lpwstr>
  </property>
</Properties>
</file>